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7" r:id="rId2"/>
    <p:sldId id="258" r:id="rId3"/>
    <p:sldId id="260" r:id="rId4"/>
    <p:sldId id="277" r:id="rId5"/>
    <p:sldId id="281" r:id="rId6"/>
    <p:sldId id="279" r:id="rId7"/>
    <p:sldId id="272" r:id="rId8"/>
    <p:sldId id="285" r:id="rId9"/>
    <p:sldId id="278" r:id="rId10"/>
    <p:sldId id="269" r:id="rId11"/>
    <p:sldId id="280" r:id="rId12"/>
    <p:sldId id="270" r:id="rId13"/>
    <p:sldId id="264" r:id="rId14"/>
    <p:sldId id="274" r:id="rId15"/>
    <p:sldId id="275" r:id="rId16"/>
    <p:sldId id="282" r:id="rId17"/>
    <p:sldId id="273" r:id="rId18"/>
    <p:sldId id="283" r:id="rId19"/>
    <p:sldId id="262" r:id="rId20"/>
    <p:sldId id="276" r:id="rId21"/>
    <p:sldId id="261" r:id="rId22"/>
    <p:sldId id="259" r:id="rId23"/>
    <p:sldId id="266" r:id="rId24"/>
    <p:sldId id="265" r:id="rId25"/>
    <p:sldId id="267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75091" autoAdjust="0"/>
  </p:normalViewPr>
  <p:slideViewPr>
    <p:cSldViewPr>
      <p:cViewPr varScale="1">
        <p:scale>
          <a:sx n="72" d="100"/>
          <a:sy n="72" d="100"/>
        </p:scale>
        <p:origin x="135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5095A-C7AD-4EC3-9084-A92818FA7A40}" type="datetimeFigureOut">
              <a:rPr lang="pl-PL" smtClean="0"/>
              <a:pPr/>
              <a:t>14.05.2019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37945-BC8C-41AD-97EE-63200D2BA70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6852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37945-BC8C-41AD-97EE-63200D2BA70D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954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37945-BC8C-41AD-97EE-63200D2BA70D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1777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3F08-4A00-43B4-8ABD-677010CABBDF}" type="datetimeFigureOut">
              <a:rPr lang="pl-PL" smtClean="0"/>
              <a:pPr/>
              <a:t>14.05.2019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EAD0-43B8-43B8-A907-182263566DB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3F08-4A00-43B4-8ABD-677010CABBDF}" type="datetimeFigureOut">
              <a:rPr lang="pl-PL" smtClean="0"/>
              <a:pPr/>
              <a:t>14.05.2019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EAD0-43B8-43B8-A907-182263566D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3F08-4A00-43B4-8ABD-677010CABBDF}" type="datetimeFigureOut">
              <a:rPr lang="pl-PL" smtClean="0"/>
              <a:pPr/>
              <a:t>14.05.2019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EAD0-43B8-43B8-A907-182263566D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3F08-4A00-43B4-8ABD-677010CABBDF}" type="datetimeFigureOut">
              <a:rPr lang="pl-PL" smtClean="0"/>
              <a:pPr/>
              <a:t>14.05.2019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EAD0-43B8-43B8-A907-182263566D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3F08-4A00-43B4-8ABD-677010CABBDF}" type="datetimeFigureOut">
              <a:rPr lang="pl-PL" smtClean="0"/>
              <a:pPr/>
              <a:t>14.05.2019</a:t>
            </a:fld>
            <a:endParaRPr lang="pl-PL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EAD0-43B8-43B8-A907-182263566D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3F08-4A00-43B4-8ABD-677010CABBDF}" type="datetimeFigureOut">
              <a:rPr lang="pl-PL" smtClean="0"/>
              <a:pPr/>
              <a:t>14.05.2019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EAD0-43B8-43B8-A907-182263566D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3F08-4A00-43B4-8ABD-677010CABBDF}" type="datetimeFigureOut">
              <a:rPr lang="pl-PL" smtClean="0"/>
              <a:pPr/>
              <a:t>14.05.2019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EAD0-43B8-43B8-A907-182263566D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3F08-4A00-43B4-8ABD-677010CABBDF}" type="datetimeFigureOut">
              <a:rPr lang="pl-PL" smtClean="0"/>
              <a:pPr/>
              <a:t>14.05.2019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EAD0-43B8-43B8-A907-182263566D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3F08-4A00-43B4-8ABD-677010CABBDF}" type="datetimeFigureOut">
              <a:rPr lang="pl-PL" smtClean="0"/>
              <a:pPr/>
              <a:t>14.05.2019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EAD0-43B8-43B8-A907-182263566DB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3F08-4A00-43B4-8ABD-677010CABBDF}" type="datetimeFigureOut">
              <a:rPr lang="pl-PL" smtClean="0"/>
              <a:pPr/>
              <a:t>14.05.2019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EAD0-43B8-43B8-A907-182263566DB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03F08-4A00-43B4-8ABD-677010CABBDF}" type="datetimeFigureOut">
              <a:rPr lang="pl-PL" smtClean="0"/>
              <a:pPr/>
              <a:t>14.05.2019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5EAD0-43B8-43B8-A907-182263566DB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3C03F08-4A00-43B4-8ABD-677010CABBDF}" type="datetimeFigureOut">
              <a:rPr lang="pl-PL" smtClean="0"/>
              <a:pPr/>
              <a:t>14.05.2019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E15EAD0-43B8-43B8-A907-182263566DB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attle_of_stoke_field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rst_Battle_of_St_Alban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a.wikipedia.org/wiki/Fitxer:Lord_Stanley_Brings_the_Crown_of_Richard_(wide)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rst_Battle_of_St_Alban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ommons.wikimedia.org/wiki/File:Princes.jpg" TargetMode="Externa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James_Doyle's_Battle_of_Bosworth.jpg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rst_Battle_of_St_Alban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King_Henry_VII_from_NPG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anderlustbooksblog.blogspot.com/2014/05/review-richard-iii-by-william.html" TargetMode="Externa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attle_of_Blore_Heath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rst_Battle_of_St_Alban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rst_Battle_of_St_Alban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attle_of_stoke_field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aukartifact.com/2013/04/03/king-edward-iv-1461-1483-plantagenet-of-york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arwick_Castle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8073"/>
            <a:ext cx="6580758" cy="410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79512" y="5013176"/>
            <a:ext cx="8856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err="1"/>
              <a:t>Authors</a:t>
            </a:r>
            <a:r>
              <a:rPr lang="pl-PL" sz="2400" b="1" dirty="0"/>
              <a:t>: Kacper Pietrzak, Konrad  </a:t>
            </a:r>
            <a:r>
              <a:rPr lang="pl-PL" sz="2400" b="1" dirty="0" err="1"/>
              <a:t>Kondrasiak</a:t>
            </a:r>
            <a:r>
              <a:rPr lang="pl-PL" sz="2400" b="1" dirty="0"/>
              <a:t>, Dominik Goss</a:t>
            </a:r>
          </a:p>
          <a:p>
            <a:r>
              <a:rPr lang="pl-PL" dirty="0" err="1"/>
              <a:t>Suppervised</a:t>
            </a:r>
            <a:r>
              <a:rPr lang="pl-PL" dirty="0"/>
              <a:t> by: Małgorzata Stasińska</a:t>
            </a:r>
          </a:p>
          <a:p>
            <a:endParaRPr lang="pl-PL" sz="2400" b="1" dirty="0"/>
          </a:p>
          <a:p>
            <a:r>
              <a:rPr lang="pl-PL" sz="2400" b="1" dirty="0" err="1"/>
              <a:t>Primary</a:t>
            </a:r>
            <a:r>
              <a:rPr lang="pl-PL" sz="2400" b="1" dirty="0"/>
              <a:t> School numer 6 in Zgierz with Bilingual and Sports Classes</a:t>
            </a:r>
          </a:p>
        </p:txBody>
      </p:sp>
    </p:spTree>
    <p:extLst>
      <p:ext uri="{BB962C8B-B14F-4D97-AF65-F5344CB8AC3E}">
        <p14:creationId xmlns:p14="http://schemas.microsoft.com/office/powerpoint/2010/main" val="264663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660752"/>
            <a:ext cx="39604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In 1461 Henry</a:t>
            </a:r>
            <a:r>
              <a:rPr lang="pl-PL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VI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was overthrown again, and the throne was restored to Edward IV, the winner </a:t>
            </a:r>
            <a:r>
              <a:rPr lang="pl-PL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of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the Battle of </a:t>
            </a:r>
            <a:r>
              <a:rPr lang="en-U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Towton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on March 29</a:t>
            </a:r>
            <a:r>
              <a:rPr lang="pl-PL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1461. </a:t>
            </a:r>
            <a:endParaRPr lang="pl-PL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This battle - one of the b</a:t>
            </a:r>
            <a:r>
              <a:rPr lang="pl-PL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loodiest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in England's history</a:t>
            </a:r>
            <a:r>
              <a:rPr lang="pl-PL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cost the lives of 20</a:t>
            </a:r>
            <a:r>
              <a:rPr lang="pl-PL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.000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-30</a:t>
            </a:r>
            <a:r>
              <a:rPr lang="pl-PL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.000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people. </a:t>
            </a:r>
            <a:endParaRPr lang="pl-PL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It ended the first phase of the War</a:t>
            </a:r>
            <a:r>
              <a:rPr lang="pl-PL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of 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Rose</a:t>
            </a:r>
            <a:r>
              <a:rPr lang="pl-PL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s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strengthening the power of the York family.</a:t>
            </a:r>
            <a:endParaRPr lang="pl-PL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860032" y="660752"/>
            <a:ext cx="3816424" cy="5262979"/>
          </a:xfrm>
          <a:prstGeom prst="rect">
            <a:avLst/>
          </a:prstGeom>
          <a:blipFill>
            <a:blip r:embed="rId4">
              <a:alphaModFix amt="20000"/>
            </a:blip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pl-PL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W roku 1461 Henryk VI został ponownie obalony, a tron przywrócono Edwardowi IV, zwycięzcy w bitwie pod </a:t>
            </a:r>
            <a:r>
              <a:rPr lang="pl-PL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Towton</a:t>
            </a:r>
            <a:r>
              <a:rPr lang="pl-PL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 29 marca 1461 r. Bitwa ta – jedna z najkrwawszych w historii Anglii – kosztowała życie 20-30 tysięcy ludzi. </a:t>
            </a:r>
          </a:p>
          <a:p>
            <a:pPr algn="just"/>
            <a:r>
              <a:rPr lang="pl-PL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Zakończyła ona pierwszą fazę Wojny Róż, umacniając władzę rodu Yorków.</a:t>
            </a:r>
          </a:p>
        </p:txBody>
      </p:sp>
    </p:spTree>
    <p:extLst>
      <p:ext uri="{BB962C8B-B14F-4D97-AF65-F5344CB8AC3E}">
        <p14:creationId xmlns:p14="http://schemas.microsoft.com/office/powerpoint/2010/main" val="300044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80" y="260648"/>
            <a:ext cx="8532440" cy="543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216949" y="5805264"/>
            <a:ext cx="2710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Bitwa pod </a:t>
            </a:r>
            <a:r>
              <a:rPr lang="pl-PL" sz="2800" dirty="0" err="1"/>
              <a:t>Towton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8127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004050" y="805556"/>
            <a:ext cx="37444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W roku 1470 Edward IV został zmuszony do opuszczenia kraju i zbiegł do Niderlandów. </a:t>
            </a:r>
          </a:p>
          <a:p>
            <a:r>
              <a:rPr lang="pl-PL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Po zebraniu nowych wojsk w tym samym roku doszło do bitwy pod </a:t>
            </a:r>
            <a:r>
              <a:rPr lang="pl-PL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Barnet</a:t>
            </a:r>
            <a:r>
              <a:rPr lang="pl-PL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podczas której śmierć poniósł Ryszard </a:t>
            </a:r>
            <a:r>
              <a:rPr lang="pl-PL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Neville</a:t>
            </a:r>
            <a:r>
              <a:rPr lang="pl-PL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</a:p>
          <a:p>
            <a:r>
              <a:rPr lang="pl-PL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Kolejna bitwa pod </a:t>
            </a:r>
            <a:r>
              <a:rPr lang="pl-PL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Tewkesbury</a:t>
            </a:r>
            <a:r>
              <a:rPr lang="pl-PL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 również nie przyniosła rozstrzygnięcia w trwającym konflikcie.</a:t>
            </a:r>
          </a:p>
        </p:txBody>
      </p:sp>
      <p:sp>
        <p:nvSpPr>
          <p:cNvPr id="3" name="Prostokąt 2"/>
          <p:cNvSpPr/>
          <p:nvPr/>
        </p:nvSpPr>
        <p:spPr>
          <a:xfrm>
            <a:off x="395536" y="797510"/>
            <a:ext cx="37444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In 1470 Edward </a:t>
            </a:r>
            <a:r>
              <a:rPr lang="pl-PL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IV 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was forced to leave the country and </a:t>
            </a:r>
            <a:r>
              <a:rPr lang="en-U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fle</a:t>
            </a:r>
            <a:r>
              <a:rPr lang="pl-PL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e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to the Netherlands. </a:t>
            </a:r>
            <a:endParaRPr lang="pl-PL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After the assembly of </a:t>
            </a:r>
            <a:r>
              <a:rPr lang="pl-PL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some</a:t>
            </a:r>
            <a:r>
              <a:rPr lang="pl-PL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new troops in the same year, the battle of Barnet took place, during which Richard Neville </a:t>
            </a:r>
            <a:r>
              <a:rPr lang="pl-PL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lost</a:t>
            </a:r>
            <a:r>
              <a:rPr lang="pl-PL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his life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endParaRPr lang="pl-PL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The next battle at Tewkesbury also failed to resolve the ongoing conflict. </a:t>
            </a:r>
            <a:endParaRPr lang="pl-PL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96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974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" fill="hold">
                                          <p:stCondLst>
                                            <p:cond delay="4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4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9819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ewnętrzne, książka, zdjęcie&#10;&#10;Opis wygenerowany automatycznie">
            <a:extLst>
              <a:ext uri="{FF2B5EF4-FFF2-40B4-BE49-F238E27FC236}">
                <a16:creationId xmlns:a16="http://schemas.microsoft.com/office/drawing/2014/main" id="{A2BDE48D-12F4-4CCA-B0A3-B5F08B9E59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5536" y="332657"/>
            <a:ext cx="8352928" cy="468052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D5D37CE-319D-4B22-B8FA-C6EF701103D6}"/>
              </a:ext>
            </a:extLst>
          </p:cNvPr>
          <p:cNvSpPr txBox="1"/>
          <p:nvPr/>
        </p:nvSpPr>
        <p:spPr>
          <a:xfrm>
            <a:off x="395536" y="6791367"/>
            <a:ext cx="83529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3" tooltip="https://ca.wikipedia.org/wiki/Fitxer:Lord_Stanley_Brings_the_Crown_of_Richard_(wide).jpg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4" tooltip="https://creativecommons.org/licenses/by-sa/3.0/"/>
              </a:rPr>
              <a:t>CC BY-SA</a:t>
            </a:r>
            <a:endParaRPr lang="pl-PL" sz="90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868F476-7239-4022-9874-1A5C989EAD25}"/>
              </a:ext>
            </a:extLst>
          </p:cNvPr>
          <p:cNvSpPr txBox="1"/>
          <p:nvPr/>
        </p:nvSpPr>
        <p:spPr>
          <a:xfrm>
            <a:off x="1115616" y="5373216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The Battle of </a:t>
            </a:r>
            <a:r>
              <a:rPr lang="pl-PL" sz="2400" dirty="0" err="1"/>
              <a:t>Barnet</a:t>
            </a:r>
            <a:r>
              <a:rPr lang="pl-PL" sz="2400" dirty="0"/>
              <a:t> </a:t>
            </a:r>
            <a:r>
              <a:rPr lang="pl-PL" sz="2400" dirty="0" err="1"/>
              <a:t>when</a:t>
            </a:r>
            <a:r>
              <a:rPr lang="pl-PL" sz="2400" dirty="0"/>
              <a:t> the Earl of Warwick </a:t>
            </a:r>
            <a:r>
              <a:rPr lang="pl-PL" sz="2400" dirty="0" err="1"/>
              <a:t>died</a:t>
            </a:r>
            <a:endParaRPr lang="pl-PL" sz="2400" dirty="0"/>
          </a:p>
          <a:p>
            <a:r>
              <a:rPr lang="pl-PL" sz="2400" dirty="0"/>
              <a:t>Bitwa pod </a:t>
            </a:r>
            <a:r>
              <a:rPr lang="pl-PL" sz="2400" dirty="0" err="1"/>
              <a:t>Barnet</a:t>
            </a:r>
            <a:r>
              <a:rPr lang="pl-PL" sz="2400" dirty="0"/>
              <a:t>, podczas której  zginął Earl Warwick</a:t>
            </a:r>
          </a:p>
        </p:txBody>
      </p:sp>
    </p:spTree>
    <p:extLst>
      <p:ext uri="{BB962C8B-B14F-4D97-AF65-F5344CB8AC3E}">
        <p14:creationId xmlns:p14="http://schemas.microsoft.com/office/powerpoint/2010/main" val="224984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572000" y="577009"/>
            <a:ext cx="4176464" cy="6186309"/>
          </a:xfrm>
          <a:prstGeom prst="rect">
            <a:avLst/>
          </a:prstGeom>
          <a:blipFill>
            <a:blip r:embed="rId4">
              <a:alphaModFix amt="20000"/>
            </a:blip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W 1471 roku Henryk VI zmarł. Dwanaście lat później, w 1483 zmarł również Edward IV. Na tronie zasiadł jego trzynastoletni syn, Edward V. Brat jego ojca Richard z Yorku twierdził, że on i jego dziesięcioletni brat są nieślubnymi dziećmi, ponieważ sam chciał zasiąść na tronie. Wkrótce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potym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obydwaj bracia zniknęli bez śladu (prawdopodobnie zostali oni zamordowani przez swojego stryja Ryszarda III, według niektórych historyków zostali zamordowani przez Henryka VII po bitwie pod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Bosworth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).</a:t>
            </a:r>
          </a:p>
        </p:txBody>
      </p:sp>
      <p:sp>
        <p:nvSpPr>
          <p:cNvPr id="4" name="Prostokąt 3"/>
          <p:cNvSpPr/>
          <p:nvPr/>
        </p:nvSpPr>
        <p:spPr>
          <a:xfrm>
            <a:off x="251520" y="548680"/>
            <a:ext cx="432047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In 1471, Henry VI died. Twelve years later,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in 1483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Edward IV died. His 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13-year-old 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son, Edward V, sat 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on the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throne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. His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father’s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brother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Richard of York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claimed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that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he 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and his younger </a:t>
            </a:r>
            <a:r>
              <a:rPr lang="en-US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brothe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r, a 10-year-old Richard,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are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illegal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children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because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he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wanted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to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become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the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next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king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himself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Soon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after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that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both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children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disappeared without a trace (they were probably murdered 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by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their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uncle Richard III, 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but 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according to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some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historians, they were murdered by Henry VII after the Battle of Bosworth). </a:t>
            </a:r>
            <a:endParaRPr lang="pl-PL" sz="2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10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nalezione obrazy dla zapytania Ryszarda II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4157"/>
            <a:ext cx="281940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876263" y="4633972"/>
            <a:ext cx="176253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>
                <a:latin typeface="+mj-lt"/>
              </a:rPr>
              <a:t>Richard III</a:t>
            </a:r>
          </a:p>
          <a:p>
            <a:r>
              <a:rPr lang="en-US" sz="2800" dirty="0" err="1">
                <a:latin typeface="+mj-lt"/>
              </a:rPr>
              <a:t>Ryszard</a:t>
            </a:r>
            <a:r>
              <a:rPr lang="en-US" sz="2800" dirty="0">
                <a:latin typeface="+mj-lt"/>
              </a:rPr>
              <a:t> III </a:t>
            </a:r>
            <a:endParaRPr lang="pl-PL" sz="2800" dirty="0">
              <a:latin typeface="+mj-lt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315" y="354157"/>
            <a:ext cx="2819401" cy="393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6600293" y="4633972"/>
            <a:ext cx="166744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>
                <a:latin typeface="+mj-lt"/>
              </a:rPr>
              <a:t>Henry VII</a:t>
            </a:r>
          </a:p>
          <a:p>
            <a:r>
              <a:rPr lang="pl-PL" sz="2800" dirty="0">
                <a:latin typeface="+mj-lt"/>
              </a:rPr>
              <a:t>Henryk VII</a:t>
            </a:r>
          </a:p>
        </p:txBody>
      </p:sp>
      <p:pic>
        <p:nvPicPr>
          <p:cNvPr id="6" name="Obraz 5" descr="Obraz zawierający podłoże, budynek, osoba, ściana&#10;&#10;Opis wygenerowany automatycznie">
            <a:extLst>
              <a:ext uri="{FF2B5EF4-FFF2-40B4-BE49-F238E27FC236}">
                <a16:creationId xmlns:a16="http://schemas.microsoft.com/office/drawing/2014/main" id="{CB569713-8D25-4DD1-80B9-5A053942D5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174084" y="2765916"/>
            <a:ext cx="2819400" cy="3938940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0C99C408-197E-4010-9996-D91D8982D34E}"/>
              </a:ext>
            </a:extLst>
          </p:cNvPr>
          <p:cNvSpPr/>
          <p:nvPr/>
        </p:nvSpPr>
        <p:spPr>
          <a:xfrm>
            <a:off x="3174084" y="980728"/>
            <a:ext cx="2819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Edward V and </a:t>
            </a:r>
            <a:r>
              <a:rPr lang="pl-PL" sz="2400" dirty="0" err="1"/>
              <a:t>his</a:t>
            </a:r>
            <a:r>
              <a:rPr lang="pl-PL" sz="2400" dirty="0"/>
              <a:t> </a:t>
            </a:r>
            <a:r>
              <a:rPr lang="pl-PL" sz="2400" dirty="0" err="1"/>
              <a:t>brother</a:t>
            </a:r>
            <a:r>
              <a:rPr lang="pl-PL" sz="2400" dirty="0"/>
              <a:t> Richard</a:t>
            </a:r>
          </a:p>
          <a:p>
            <a:r>
              <a:rPr lang="pl-PL" sz="2400" dirty="0"/>
              <a:t>Edward V i jego brat Ryszard</a:t>
            </a:r>
          </a:p>
        </p:txBody>
      </p:sp>
    </p:spTree>
    <p:extLst>
      <p:ext uri="{BB962C8B-B14F-4D97-AF65-F5344CB8AC3E}">
        <p14:creationId xmlns:p14="http://schemas.microsoft.com/office/powerpoint/2010/main" val="553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ewnętrzne, niebo, podłoże, tekst&#10;&#10;Opis wygenerowany automatycznie">
            <a:extLst>
              <a:ext uri="{FF2B5EF4-FFF2-40B4-BE49-F238E27FC236}">
                <a16:creationId xmlns:a16="http://schemas.microsoft.com/office/drawing/2014/main" id="{36D21D17-EDAA-47A2-B83F-C3083004F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8213" y="476672"/>
            <a:ext cx="7327574" cy="460851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4D08088F-CADE-43F0-85AB-E83D73805622}"/>
              </a:ext>
            </a:extLst>
          </p:cNvPr>
          <p:cNvSpPr txBox="1"/>
          <p:nvPr/>
        </p:nvSpPr>
        <p:spPr>
          <a:xfrm>
            <a:off x="1763688" y="5301208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The </a:t>
            </a:r>
            <a:r>
              <a:rPr lang="pl-PL" sz="2800" b="1" dirty="0" err="1"/>
              <a:t>battle</a:t>
            </a:r>
            <a:r>
              <a:rPr lang="pl-PL" sz="2800" b="1" dirty="0"/>
              <a:t> of </a:t>
            </a:r>
            <a:r>
              <a:rPr lang="pl-PL" sz="2800" b="1" dirty="0" err="1"/>
              <a:t>Bosworth</a:t>
            </a:r>
            <a:endParaRPr lang="pl-PL" sz="2800" b="1" dirty="0"/>
          </a:p>
          <a:p>
            <a:pPr algn="ctr"/>
            <a:r>
              <a:rPr lang="pl-PL" sz="2800" b="1" dirty="0"/>
              <a:t>Bitwa pod </a:t>
            </a:r>
            <a:r>
              <a:rPr lang="pl-PL" sz="2800" b="1" dirty="0" err="1"/>
              <a:t>Bosworth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231455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713119"/>
            <a:ext cx="41044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The crimes of R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ich</a:t>
            </a:r>
            <a:r>
              <a:rPr lang="en-US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ard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III caused another rebellion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this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time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against him. It was headed by Henry Tudor, who was related by his mother to the </a:t>
            </a:r>
            <a:r>
              <a:rPr lang="en-US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Lancasters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. In 1485, the battle of Bosworth took place. R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ich</a:t>
            </a:r>
            <a:r>
              <a:rPr lang="en-US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ard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III died in this battle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Shakespeare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made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him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a hero of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his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play</a:t>
            </a:r>
            <a:r>
              <a:rPr lang="pl-PL" sz="2200" i="1" dirty="0">
                <a:solidFill>
                  <a:schemeClr val="bg1"/>
                </a:solidFill>
                <a:latin typeface="Comic Sans MS" panose="030F0702030302020204" pitchFamily="66" charset="0"/>
              </a:rPr>
              <a:t> Richard III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and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gave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him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a 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famous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citation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: „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A h</a:t>
            </a:r>
            <a:r>
              <a:rPr lang="en-US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orse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a h</a:t>
            </a:r>
            <a:r>
              <a:rPr lang="en-US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orse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my k</a:t>
            </a:r>
            <a:r>
              <a:rPr lang="en-US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ingdom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for 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the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horse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”.</a:t>
            </a:r>
          </a:p>
          <a:p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Henry Tudor became the new ruler of England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as Henry VII. 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The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first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of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Tudors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" name="Prostokąt 2"/>
          <p:cNvSpPr/>
          <p:nvPr/>
        </p:nvSpPr>
        <p:spPr>
          <a:xfrm>
            <a:off x="4860032" y="701760"/>
            <a:ext cx="41044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Zbrodnie Ryszarda III spowodowały kolejny bunt, tym razem przeciwko niemu. Na jego czele stanął spokrewniony przez swoją matkę z Lancasterami Henryk Tudor. W 1485 roku doszło do bitwy pod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Bosworth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. Ryszard III zginął w tej bitwie. Jego postać upamiętnił Szekspir w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l-PL" sz="2200" i="1" dirty="0">
                <a:solidFill>
                  <a:schemeClr val="bg1"/>
                </a:solidFill>
                <a:latin typeface="Comic Sans MS" panose="030F0702030302020204" pitchFamily="66" charset="0"/>
              </a:rPr>
              <a:t>Ryszardzie III  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wkładające mu w usta</a:t>
            </a:r>
            <a:r>
              <a:rPr lang="pl-PL" sz="2200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słynne zawołanie: „Konia! Konia! Królestwo za konia!”). </a:t>
            </a:r>
          </a:p>
          <a:p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Henryk Tudor został nowym władcą Anglii, jako Henryk VII. Pierwszy z rodu Tudorów. </a:t>
            </a:r>
          </a:p>
        </p:txBody>
      </p:sp>
    </p:spTree>
    <p:extLst>
      <p:ext uri="{BB962C8B-B14F-4D97-AF65-F5344CB8AC3E}">
        <p14:creationId xmlns:p14="http://schemas.microsoft.com/office/powerpoint/2010/main" val="242464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odzież&#10;&#10;Opis wygenerowany automatycznie">
            <a:extLst>
              <a:ext uri="{FF2B5EF4-FFF2-40B4-BE49-F238E27FC236}">
                <a16:creationId xmlns:a16="http://schemas.microsoft.com/office/drawing/2014/main" id="{3B8937DF-9909-4B2E-84CC-BF5CE10664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7544" y="332656"/>
            <a:ext cx="4104456" cy="504056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2ABBE83-0BC9-49C0-9008-8EB9356485CD}"/>
              </a:ext>
            </a:extLst>
          </p:cNvPr>
          <p:cNvSpPr txBox="1"/>
          <p:nvPr/>
        </p:nvSpPr>
        <p:spPr>
          <a:xfrm>
            <a:off x="467544" y="5589240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/>
              <a:t>Henry Tudor, </a:t>
            </a:r>
            <a:r>
              <a:rPr lang="pl-PL" sz="2200" b="1" dirty="0" err="1"/>
              <a:t>later</a:t>
            </a:r>
            <a:r>
              <a:rPr lang="pl-PL" sz="2200" b="1" dirty="0"/>
              <a:t> Henry VII</a:t>
            </a:r>
          </a:p>
          <a:p>
            <a:r>
              <a:rPr lang="pl-PL" sz="2200" b="1" dirty="0"/>
              <a:t>Henryk Tudor, później Henryk VII</a:t>
            </a:r>
          </a:p>
        </p:txBody>
      </p:sp>
      <p:pic>
        <p:nvPicPr>
          <p:cNvPr id="7" name="Obraz 6" descr="Obraz zawierający tekst, książka&#10;&#10;Opis wygenerowany automatycznie">
            <a:extLst>
              <a:ext uri="{FF2B5EF4-FFF2-40B4-BE49-F238E27FC236}">
                <a16:creationId xmlns:a16="http://schemas.microsoft.com/office/drawing/2014/main" id="{44371CBD-65E4-4AB5-87B4-4FC26FCC1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932040" y="332656"/>
            <a:ext cx="374441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932042" y="764704"/>
            <a:ext cx="360039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Rozpoczęło się panowanie dynastii Tudorów. Kolejne dwa lata władca Anglii poświęcił na walkę z pretendentami do tronu, m.in. Pokonując w bitwie pod Stoke Lamberta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Simnela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. Ostatecznie wojna zakończyła się po śmierci ostatniego pretendenta do tronu 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Perkina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Warbecka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Bitwa pod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Bosworth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 zakończyła historię średniowiecznej Anglii.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39552" y="764704"/>
            <a:ext cx="367240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The reign of the Tudor dynasty began. The next two years the Lord of England devoted to the fight against the pretenders to the throne, including defeating </a:t>
            </a:r>
            <a:r>
              <a:rPr lang="en-US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Simnel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in the battle of Stoke. </a:t>
            </a:r>
            <a:endParaRPr lang="pl-PL" sz="2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Eventually, the war ended after the death of the last pretender to the throne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Perkin Warbeck. </a:t>
            </a:r>
            <a:endParaRPr lang="pl-PL" sz="2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The Battle of Bosworth ended the history of medieval England</a:t>
            </a:r>
            <a:r>
              <a:rPr lang="en-US" sz="2200" dirty="0">
                <a:latin typeface="Comic Sans MS" panose="030F0702030302020204" pitchFamily="66" charset="0"/>
              </a:rPr>
              <a:t>.</a:t>
            </a:r>
            <a:endParaRPr lang="pl-PL" sz="2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98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79584" y="470984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err="1">
                <a:solidFill>
                  <a:srgbClr val="FFFF00"/>
                </a:solidFill>
              </a:rPr>
              <a:t>What’s</a:t>
            </a:r>
            <a:r>
              <a:rPr lang="pl-PL" sz="5400" b="1" dirty="0">
                <a:solidFill>
                  <a:srgbClr val="FFFF00"/>
                </a:solidFill>
              </a:rPr>
              <a:t> the War of </a:t>
            </a:r>
            <a:r>
              <a:rPr lang="pl-PL" sz="5400" b="1" dirty="0" err="1">
                <a:solidFill>
                  <a:srgbClr val="FFFF00"/>
                </a:solidFill>
              </a:rPr>
              <a:t>Roses</a:t>
            </a:r>
            <a:r>
              <a:rPr lang="pl-PL" sz="5400" b="1" dirty="0">
                <a:solidFill>
                  <a:srgbClr val="FFFF00"/>
                </a:solidFill>
              </a:rPr>
              <a:t>?</a:t>
            </a:r>
          </a:p>
          <a:p>
            <a:r>
              <a:rPr lang="pl-PL" sz="5400" b="1" dirty="0">
                <a:solidFill>
                  <a:srgbClr val="FFFF00"/>
                </a:solidFill>
              </a:rPr>
              <a:t>Co to jest Wojna Róż?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683568" y="2779307"/>
            <a:ext cx="39604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The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War of 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Roses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was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the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largest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Civil War in 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England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It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was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the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war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between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the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York (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they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had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a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white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rose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on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their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flags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) and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the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Lancaster (a red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rose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)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familes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They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both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claimed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to be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the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heirs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of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the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kings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so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the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English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thron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should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belong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 to </a:t>
            </a:r>
            <a:r>
              <a:rPr lang="pl-PL" sz="22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them</a:t>
            </a:r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Prostokąt 3"/>
          <p:cNvSpPr/>
          <p:nvPr/>
        </p:nvSpPr>
        <p:spPr>
          <a:xfrm>
            <a:off x="4779985" y="2779307"/>
            <a:ext cx="417646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Wojna Róż była największą wojną domową w Anglii.</a:t>
            </a:r>
          </a:p>
          <a:p>
            <a:r>
              <a:rPr lang="pl-PL" sz="2200" dirty="0">
                <a:solidFill>
                  <a:schemeClr val="bg1"/>
                </a:solidFill>
                <a:latin typeface="Comic Sans MS" panose="030F0702030302020204" pitchFamily="66" charset="0"/>
              </a:rPr>
              <a:t>Była to wojna pomiędzy rodami Yorków (na sztandarach mieli białą różę )i Lancasterów (czerwona róża). Oba rody twierdziły, że są potomkami królów i należy im się Angielski tron. </a:t>
            </a:r>
            <a:r>
              <a:rPr lang="pl-PL" dirty="0">
                <a:latin typeface="Comic Sans MS" panose="030F0702030302020204" pitchFamily="66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66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57" y="620688"/>
            <a:ext cx="3781125" cy="442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028139" y="5229200"/>
            <a:ext cx="2375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Lambert </a:t>
            </a:r>
            <a:r>
              <a:rPr lang="pl-PL" sz="2800" dirty="0" err="1"/>
              <a:t>Simnel</a:t>
            </a:r>
            <a:endParaRPr lang="pl-PL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755" y="1844824"/>
            <a:ext cx="35718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ostokąt 2"/>
          <p:cNvSpPr/>
          <p:nvPr/>
        </p:nvSpPr>
        <p:spPr>
          <a:xfrm>
            <a:off x="5796136" y="908720"/>
            <a:ext cx="2475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 err="1"/>
              <a:t>Perkin</a:t>
            </a:r>
            <a:r>
              <a:rPr lang="pl-PL" sz="2800" dirty="0"/>
              <a:t> </a:t>
            </a:r>
            <a:r>
              <a:rPr lang="pl-PL" sz="2800" dirty="0" err="1"/>
              <a:t>Warbeck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98251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7061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75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92618" y="44624"/>
            <a:ext cx="8388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Dates</a:t>
            </a:r>
            <a:r>
              <a:rPr lang="pl-PL" sz="8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of the </a:t>
            </a:r>
            <a:r>
              <a:rPr lang="pl-PL" sz="8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battles</a:t>
            </a:r>
            <a:endParaRPr lang="pl-PL" sz="8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-8821488" y="2499499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From 14th May 1455 to 16th </a:t>
            </a:r>
            <a:r>
              <a:rPr lang="pl-PL" dirty="0" err="1"/>
              <a:t>June</a:t>
            </a:r>
            <a:r>
              <a:rPr lang="pl-PL" dirty="0"/>
              <a:t> 1487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-8245424" y="378904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The First </a:t>
            </a:r>
            <a:r>
              <a:rPr lang="pl-PL" dirty="0" err="1"/>
              <a:t>battle</a:t>
            </a:r>
            <a:r>
              <a:rPr lang="pl-PL" dirty="0"/>
              <a:t> was  start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07504" y="1154218"/>
            <a:ext cx="457932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Chronological list of battles</a:t>
            </a:r>
          </a:p>
          <a:p>
            <a:r>
              <a:rPr lang="en-US" dirty="0"/>
              <a:t>First Battle of St Albans (22 May 1455)</a:t>
            </a:r>
          </a:p>
          <a:p>
            <a:r>
              <a:rPr lang="en-US" dirty="0"/>
              <a:t>Battle of </a:t>
            </a:r>
            <a:r>
              <a:rPr lang="en-US" dirty="0" err="1"/>
              <a:t>Blore</a:t>
            </a:r>
            <a:r>
              <a:rPr lang="en-US" dirty="0"/>
              <a:t> Heath</a:t>
            </a:r>
            <a:r>
              <a:rPr lang="pl-PL" dirty="0"/>
              <a:t> </a:t>
            </a:r>
            <a:r>
              <a:rPr lang="en-US" dirty="0"/>
              <a:t>(23 September 1459)</a:t>
            </a:r>
          </a:p>
          <a:p>
            <a:r>
              <a:rPr lang="en-US" dirty="0"/>
              <a:t>Battle of </a:t>
            </a:r>
            <a:r>
              <a:rPr lang="en-US" dirty="0" err="1"/>
              <a:t>Ludford</a:t>
            </a:r>
            <a:r>
              <a:rPr lang="en-US" dirty="0"/>
              <a:t> Bridge (12 October 1459)</a:t>
            </a:r>
          </a:p>
          <a:p>
            <a:r>
              <a:rPr lang="en-US" dirty="0"/>
              <a:t>Battle of Sandwich (1460) (15 January 1460)</a:t>
            </a:r>
          </a:p>
          <a:p>
            <a:r>
              <a:rPr lang="en-US" dirty="0"/>
              <a:t>Battle of Northampton (1460)</a:t>
            </a:r>
            <a:r>
              <a:rPr lang="pl-PL" dirty="0"/>
              <a:t> </a:t>
            </a:r>
            <a:r>
              <a:rPr lang="en-US" dirty="0"/>
              <a:t>(10 July 1460)</a:t>
            </a:r>
          </a:p>
          <a:p>
            <a:r>
              <a:rPr lang="en-US" dirty="0"/>
              <a:t>Battle of </a:t>
            </a:r>
            <a:r>
              <a:rPr lang="en-US" dirty="0" err="1"/>
              <a:t>Worksop</a:t>
            </a:r>
            <a:r>
              <a:rPr lang="en-US" dirty="0"/>
              <a:t> (16 December 1460)</a:t>
            </a:r>
          </a:p>
          <a:p>
            <a:r>
              <a:rPr lang="en-US" dirty="0"/>
              <a:t>Battle of Wakefield (30 December 1460)</a:t>
            </a:r>
          </a:p>
          <a:p>
            <a:r>
              <a:rPr lang="en-US" dirty="0"/>
              <a:t>Battle of Mortimer's Cross (2 February 1461)</a:t>
            </a:r>
          </a:p>
          <a:p>
            <a:r>
              <a:rPr lang="en-US" dirty="0"/>
              <a:t>Second Battle of St Albans (17 February 1461)</a:t>
            </a:r>
          </a:p>
          <a:p>
            <a:r>
              <a:rPr lang="en-US" dirty="0"/>
              <a:t>Battle of </a:t>
            </a:r>
            <a:r>
              <a:rPr lang="en-US" dirty="0" err="1"/>
              <a:t>Ferrybridge</a:t>
            </a:r>
            <a:r>
              <a:rPr lang="en-US" dirty="0"/>
              <a:t> (28 March 1461)</a:t>
            </a:r>
          </a:p>
          <a:p>
            <a:r>
              <a:rPr lang="en-US" dirty="0"/>
              <a:t>Battle of </a:t>
            </a:r>
            <a:r>
              <a:rPr lang="en-US" dirty="0" err="1"/>
              <a:t>Towton</a:t>
            </a:r>
            <a:r>
              <a:rPr lang="en-US" dirty="0"/>
              <a:t> (29 March 1461)</a:t>
            </a:r>
          </a:p>
          <a:p>
            <a:r>
              <a:rPr lang="en-US" dirty="0"/>
              <a:t>Battle of </a:t>
            </a:r>
            <a:r>
              <a:rPr lang="en-US" dirty="0" err="1"/>
              <a:t>Hedgeley</a:t>
            </a:r>
            <a:r>
              <a:rPr lang="en-US" dirty="0"/>
              <a:t> Moor (25 April 1464)</a:t>
            </a:r>
          </a:p>
          <a:p>
            <a:r>
              <a:rPr lang="en-US" dirty="0"/>
              <a:t>Battle of </a:t>
            </a:r>
            <a:r>
              <a:rPr lang="en-US" dirty="0" err="1"/>
              <a:t>Hexham</a:t>
            </a:r>
            <a:r>
              <a:rPr lang="en-US" dirty="0"/>
              <a:t> (15 May 1464)</a:t>
            </a:r>
          </a:p>
          <a:p>
            <a:r>
              <a:rPr lang="en-US" dirty="0"/>
              <a:t>Battle of </a:t>
            </a:r>
            <a:r>
              <a:rPr lang="en-US" dirty="0" err="1"/>
              <a:t>Edgecote</a:t>
            </a:r>
            <a:r>
              <a:rPr lang="en-US" dirty="0"/>
              <a:t> Moor</a:t>
            </a:r>
            <a:r>
              <a:rPr lang="pl-PL" dirty="0"/>
              <a:t> </a:t>
            </a:r>
            <a:r>
              <a:rPr lang="en-US" dirty="0"/>
              <a:t>(26 July 1469)</a:t>
            </a:r>
          </a:p>
          <a:p>
            <a:r>
              <a:rPr lang="en-US" dirty="0"/>
              <a:t>Battle of </a:t>
            </a:r>
            <a:r>
              <a:rPr lang="en-US" dirty="0" err="1"/>
              <a:t>Losecoat</a:t>
            </a:r>
            <a:r>
              <a:rPr lang="en-US" dirty="0"/>
              <a:t> Field (12 March 1470)</a:t>
            </a:r>
          </a:p>
          <a:p>
            <a:r>
              <a:rPr lang="en-US" dirty="0"/>
              <a:t>Battle of Barnet (14 April 1471)</a:t>
            </a:r>
          </a:p>
          <a:p>
            <a:r>
              <a:rPr lang="en-US" dirty="0"/>
              <a:t>Battle of Tewkesbury (4 May 1471)</a:t>
            </a:r>
          </a:p>
          <a:p>
            <a:r>
              <a:rPr lang="en-US" dirty="0"/>
              <a:t>Battle of Bosworth Field (22 August 1485)</a:t>
            </a:r>
          </a:p>
          <a:p>
            <a:r>
              <a:rPr lang="en-US" dirty="0"/>
              <a:t>Battle of Stoke Field</a:t>
            </a:r>
            <a:r>
              <a:rPr lang="pl-PL" dirty="0"/>
              <a:t> </a:t>
            </a:r>
            <a:r>
              <a:rPr lang="en-US" dirty="0"/>
              <a:t>(16 June 1487)</a:t>
            </a:r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502100" y="908720"/>
            <a:ext cx="460640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pl-PL" dirty="0"/>
            </a:br>
            <a:r>
              <a:rPr lang="pl-PL" dirty="0"/>
              <a:t>Chronologiczna lista bitew</a:t>
            </a:r>
          </a:p>
          <a:p>
            <a:r>
              <a:rPr lang="pl-PL" dirty="0"/>
              <a:t> Pierwsza bitwa pod </a:t>
            </a:r>
            <a:r>
              <a:rPr lang="pl-PL" dirty="0" err="1"/>
              <a:t>St</a:t>
            </a:r>
            <a:r>
              <a:rPr lang="pl-PL" dirty="0"/>
              <a:t> Albans (22 maja 1455)</a:t>
            </a:r>
          </a:p>
          <a:p>
            <a:r>
              <a:rPr lang="pl-PL" dirty="0"/>
              <a:t> Bitwa pod </a:t>
            </a:r>
            <a:r>
              <a:rPr lang="pl-PL" dirty="0" err="1"/>
              <a:t>Blore</a:t>
            </a:r>
            <a:r>
              <a:rPr lang="pl-PL" dirty="0"/>
              <a:t> Heath (23 września 1459) </a:t>
            </a:r>
          </a:p>
          <a:p>
            <a:r>
              <a:rPr lang="pl-PL" dirty="0"/>
              <a:t>Bitwa o </a:t>
            </a:r>
            <a:r>
              <a:rPr lang="pl-PL" dirty="0" err="1"/>
              <a:t>Ludford</a:t>
            </a:r>
            <a:r>
              <a:rPr lang="pl-PL" dirty="0"/>
              <a:t> Bridge (12 października 1459) Bitwa of Sandwich (1460) (15 stycznia 1460) Bitwa pod Northampton (1460) (10 lipca 1460) Bitwa pod </a:t>
            </a:r>
            <a:r>
              <a:rPr lang="pl-PL" dirty="0" err="1"/>
              <a:t>Worksop</a:t>
            </a:r>
            <a:r>
              <a:rPr lang="pl-PL" dirty="0"/>
              <a:t> (16 grudnia 1460) </a:t>
            </a:r>
          </a:p>
          <a:p>
            <a:r>
              <a:rPr lang="pl-PL" dirty="0"/>
              <a:t>Bitwa pod Wakefield (30 grudnia 1460)</a:t>
            </a:r>
          </a:p>
          <a:p>
            <a:r>
              <a:rPr lang="pl-PL" dirty="0"/>
              <a:t> Bitwa pod Krzyżem Mortimera (2 lutego 1461) Druga bitwa pod </a:t>
            </a:r>
            <a:r>
              <a:rPr lang="pl-PL" dirty="0" err="1"/>
              <a:t>St</a:t>
            </a:r>
            <a:r>
              <a:rPr lang="pl-PL" dirty="0"/>
              <a:t> Albans (17 lutego 1461) Bitwa pod </a:t>
            </a:r>
            <a:r>
              <a:rPr lang="pl-PL" dirty="0" err="1"/>
              <a:t>Ferrybridge</a:t>
            </a:r>
            <a:r>
              <a:rPr lang="pl-PL" dirty="0"/>
              <a:t> (28 marca 1461) </a:t>
            </a:r>
          </a:p>
          <a:p>
            <a:r>
              <a:rPr lang="pl-PL" dirty="0"/>
              <a:t>Bitwa pod </a:t>
            </a:r>
            <a:r>
              <a:rPr lang="pl-PL" dirty="0" err="1"/>
              <a:t>Towton</a:t>
            </a:r>
            <a:r>
              <a:rPr lang="pl-PL" dirty="0"/>
              <a:t> (29 marca 1461)</a:t>
            </a:r>
          </a:p>
          <a:p>
            <a:r>
              <a:rPr lang="pl-PL" dirty="0"/>
              <a:t> Bitwa pod </a:t>
            </a:r>
            <a:r>
              <a:rPr lang="pl-PL" dirty="0" err="1"/>
              <a:t>Hedgeley</a:t>
            </a:r>
            <a:r>
              <a:rPr lang="pl-PL" dirty="0"/>
              <a:t> </a:t>
            </a:r>
            <a:r>
              <a:rPr lang="pl-PL" dirty="0" err="1"/>
              <a:t>Moor</a:t>
            </a:r>
            <a:r>
              <a:rPr lang="pl-PL" dirty="0"/>
              <a:t> (25 kwietnia 1464) Bitwa pod </a:t>
            </a:r>
            <a:r>
              <a:rPr lang="pl-PL" dirty="0" err="1"/>
              <a:t>Hexham</a:t>
            </a:r>
            <a:r>
              <a:rPr lang="pl-PL" dirty="0"/>
              <a:t> (15 maja 1464)</a:t>
            </a:r>
          </a:p>
          <a:p>
            <a:r>
              <a:rPr lang="pl-PL" dirty="0"/>
              <a:t> Bitwa pod </a:t>
            </a:r>
            <a:r>
              <a:rPr lang="pl-PL" dirty="0" err="1"/>
              <a:t>Edgecote</a:t>
            </a:r>
            <a:r>
              <a:rPr lang="pl-PL" dirty="0"/>
              <a:t> </a:t>
            </a:r>
            <a:r>
              <a:rPr lang="pl-PL" dirty="0" err="1"/>
              <a:t>Moor</a:t>
            </a:r>
            <a:r>
              <a:rPr lang="pl-PL" dirty="0"/>
              <a:t> (26 lipca 1469) Bitwa pod polem </a:t>
            </a:r>
            <a:r>
              <a:rPr lang="pl-PL" dirty="0" err="1"/>
              <a:t>Losecoat</a:t>
            </a:r>
            <a:r>
              <a:rPr lang="pl-PL" dirty="0"/>
              <a:t> (12 marca 1470) Bitwa pod </a:t>
            </a:r>
            <a:r>
              <a:rPr lang="pl-PL" dirty="0" err="1"/>
              <a:t>Barnet</a:t>
            </a:r>
            <a:r>
              <a:rPr lang="pl-PL" dirty="0"/>
              <a:t> (14 kwietnia 1471)</a:t>
            </a:r>
          </a:p>
          <a:p>
            <a:r>
              <a:rPr lang="pl-PL" dirty="0"/>
              <a:t> Bitwa pod </a:t>
            </a:r>
            <a:r>
              <a:rPr lang="pl-PL" dirty="0" err="1"/>
              <a:t>Tewkesbury</a:t>
            </a:r>
            <a:r>
              <a:rPr lang="pl-PL" dirty="0"/>
              <a:t> (4 maja 1471)</a:t>
            </a:r>
          </a:p>
          <a:p>
            <a:r>
              <a:rPr lang="pl-PL" dirty="0"/>
              <a:t> Bitwa pod </a:t>
            </a:r>
            <a:r>
              <a:rPr lang="pl-PL" dirty="0" err="1"/>
              <a:t>Bosworth</a:t>
            </a:r>
            <a:r>
              <a:rPr lang="pl-PL" dirty="0"/>
              <a:t> Field (22 sierpnia 1485) Bitwa pod Stoke Field (16 czerwca 1487)</a:t>
            </a:r>
          </a:p>
        </p:txBody>
      </p:sp>
      <p:sp>
        <p:nvSpPr>
          <p:cNvPr id="9" name="Prostokąt 8"/>
          <p:cNvSpPr/>
          <p:nvPr/>
        </p:nvSpPr>
        <p:spPr>
          <a:xfrm>
            <a:off x="4530496" y="1368063"/>
            <a:ext cx="45719" cy="5695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6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8836">
            <a:off x="971600" y="764704"/>
            <a:ext cx="2448272" cy="371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8583">
            <a:off x="5415985" y="555469"/>
            <a:ext cx="2788494" cy="413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4149080"/>
            <a:ext cx="1944216" cy="185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49080"/>
            <a:ext cx="2448271" cy="235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4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06388" y="620688"/>
            <a:ext cx="455364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/>
            </a:br>
            <a:r>
              <a:rPr lang="en-US" sz="2400" u="sng" dirty="0"/>
              <a:t>Foreign language literature </a:t>
            </a:r>
            <a:endParaRPr lang="pl-PL" sz="24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Charles Ross: The Wars Of The Roses, New York 1994 </a:t>
            </a:r>
            <a:endParaRPr lang="pl-P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Jurgen</a:t>
            </a:r>
            <a:r>
              <a:rPr lang="en-US" sz="2400" dirty="0"/>
              <a:t> </a:t>
            </a:r>
            <a:r>
              <a:rPr lang="en-US" sz="2400" dirty="0" err="1"/>
              <a:t>Sarnowsky</a:t>
            </a:r>
            <a:r>
              <a:rPr lang="en-US" sz="2400" dirty="0"/>
              <a:t>: England </a:t>
            </a:r>
            <a:r>
              <a:rPr lang="en-US" sz="2400" dirty="0" err="1"/>
              <a:t>im</a:t>
            </a:r>
            <a:r>
              <a:rPr lang="en-US" sz="2400" dirty="0"/>
              <a:t> </a:t>
            </a:r>
            <a:r>
              <a:rPr lang="en-US" sz="2400" dirty="0" err="1"/>
              <a:t>Mittelalter</a:t>
            </a:r>
            <a:r>
              <a:rPr lang="en-US" sz="2400" dirty="0"/>
              <a:t>, Darmstadt 2002</a:t>
            </a:r>
            <a:endParaRPr lang="pl-P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Alison Weir: Wars Of The Roses, New York 1995</a:t>
            </a:r>
            <a:endParaRPr lang="pl-PL" sz="2400" dirty="0"/>
          </a:p>
          <a:p>
            <a:endParaRPr lang="pl-PL" sz="2400" dirty="0"/>
          </a:p>
          <a:p>
            <a:r>
              <a:rPr lang="en-US" sz="2400" dirty="0"/>
              <a:t> In literature</a:t>
            </a:r>
            <a:r>
              <a:rPr lang="pl-PL" sz="2400" dirty="0"/>
              <a:t> </a:t>
            </a:r>
            <a:r>
              <a:rPr lang="pl-PL" sz="2400" dirty="0" err="1"/>
              <a:t>the</a:t>
            </a:r>
            <a:r>
              <a:rPr lang="pl-PL" sz="2400" dirty="0"/>
              <a:t> </a:t>
            </a:r>
            <a:r>
              <a:rPr lang="pl-PL" sz="2400" dirty="0" err="1"/>
              <a:t>topic</a:t>
            </a:r>
            <a:r>
              <a:rPr lang="pl-PL" sz="2400" dirty="0"/>
              <a:t> of </a:t>
            </a:r>
            <a:r>
              <a:rPr lang="pl-PL" sz="2400" dirty="0" err="1"/>
              <a:t>the</a:t>
            </a:r>
            <a:r>
              <a:rPr lang="pl-PL" sz="2400" dirty="0"/>
              <a:t> War</a:t>
            </a:r>
            <a:r>
              <a:rPr lang="en-US" sz="2400" dirty="0"/>
              <a:t> </a:t>
            </a:r>
            <a:r>
              <a:rPr lang="pl-PL" sz="2400" dirty="0"/>
              <a:t>of </a:t>
            </a:r>
            <a:r>
              <a:rPr lang="en-US" sz="2400" dirty="0"/>
              <a:t>Two</a:t>
            </a:r>
            <a:r>
              <a:rPr lang="pl-PL" sz="2400" dirty="0"/>
              <a:t> </a:t>
            </a:r>
            <a:r>
              <a:rPr lang="pl-PL" sz="2400" dirty="0" err="1"/>
              <a:t>Roses</a:t>
            </a:r>
            <a:r>
              <a:rPr lang="en-US" sz="2400" dirty="0"/>
              <a:t> appeared, among others in William Shakespeare's drama </a:t>
            </a:r>
            <a:r>
              <a:rPr lang="en-US" sz="2400" i="1" dirty="0"/>
              <a:t>Henry VI, R</a:t>
            </a:r>
            <a:r>
              <a:rPr lang="pl-PL" sz="2400" i="1" dirty="0"/>
              <a:t>ich</a:t>
            </a:r>
            <a:r>
              <a:rPr lang="en-US" sz="2400" i="1" dirty="0" err="1"/>
              <a:t>ard</a:t>
            </a:r>
            <a:r>
              <a:rPr lang="en-US" sz="2400" i="1" dirty="0"/>
              <a:t> III</a:t>
            </a:r>
            <a:r>
              <a:rPr lang="pl-PL" sz="2400" i="1" dirty="0"/>
              <a:t> </a:t>
            </a:r>
            <a:r>
              <a:rPr lang="pl-PL" sz="2400" dirty="0"/>
              <a:t>and</a:t>
            </a:r>
            <a:r>
              <a:rPr lang="en-US" sz="2400" i="1" dirty="0"/>
              <a:t> </a:t>
            </a:r>
            <a:r>
              <a:rPr lang="en-US" sz="2400" dirty="0"/>
              <a:t>in the poem by Samuel Daniel, </a:t>
            </a:r>
            <a:r>
              <a:rPr lang="en-US" sz="2400" i="1" dirty="0"/>
              <a:t>The Civil War</a:t>
            </a:r>
            <a:r>
              <a:rPr lang="pl-PL" i="1" dirty="0"/>
              <a:t>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4644008" y="593285"/>
            <a:ext cx="449999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pl-PL" dirty="0"/>
            </a:br>
            <a:r>
              <a:rPr lang="pl-PL" sz="2400" u="sng" dirty="0"/>
              <a:t>Literatura obcojęzyczna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 Charles Ross: The Wars Of The Roses, Nowy Jork 1994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 Jurgen </a:t>
            </a:r>
            <a:r>
              <a:rPr lang="pl-PL" sz="2400" dirty="0" err="1"/>
              <a:t>Sarnowsky</a:t>
            </a:r>
            <a:r>
              <a:rPr lang="pl-PL" sz="2400" dirty="0"/>
              <a:t>: England im </a:t>
            </a:r>
            <a:r>
              <a:rPr lang="pl-PL" sz="2400" dirty="0" err="1"/>
              <a:t>Mittelalter</a:t>
            </a:r>
            <a:r>
              <a:rPr lang="pl-PL" sz="2400" dirty="0"/>
              <a:t>, Darmstadt 2002 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Alison Weir: Wars Of The Roses, Nowy Jork 1995 </a:t>
            </a:r>
          </a:p>
          <a:p>
            <a:endParaRPr lang="pl-PL" sz="2400" dirty="0"/>
          </a:p>
          <a:p>
            <a:r>
              <a:rPr lang="pl-PL" sz="2400" dirty="0"/>
              <a:t> W literaturze  pięknej temat Wojny Dwóch Róż pojawił się m.in. w dramatach Williama Szekspira </a:t>
            </a:r>
            <a:r>
              <a:rPr lang="pl-PL" sz="2400" i="1" dirty="0"/>
              <a:t>Henryk VI, Ryszard III </a:t>
            </a:r>
            <a:r>
              <a:rPr lang="pl-PL" sz="2400" dirty="0"/>
              <a:t>oraz w wierszu Samuela Daniela </a:t>
            </a:r>
            <a:r>
              <a:rPr lang="pl-PL" sz="2400" i="1" dirty="0"/>
              <a:t>Wojna domowa</a:t>
            </a:r>
            <a:r>
              <a:rPr lang="pl-PL" sz="2400" dirty="0"/>
              <a:t>.</a:t>
            </a:r>
          </a:p>
        </p:txBody>
      </p:sp>
      <p:sp>
        <p:nvSpPr>
          <p:cNvPr id="4" name="Prostokąt 3"/>
          <p:cNvSpPr/>
          <p:nvPr/>
        </p:nvSpPr>
        <p:spPr>
          <a:xfrm>
            <a:off x="4499992" y="404664"/>
            <a:ext cx="216024" cy="5386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611560" y="26064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err="1"/>
              <a:t>Sources</a:t>
            </a:r>
            <a:endParaRPr lang="pl-PL" sz="2800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076056" y="26064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Źródła</a:t>
            </a:r>
          </a:p>
        </p:txBody>
      </p:sp>
    </p:spTree>
    <p:extLst>
      <p:ext uri="{BB962C8B-B14F-4D97-AF65-F5344CB8AC3E}">
        <p14:creationId xmlns:p14="http://schemas.microsoft.com/office/powerpoint/2010/main" val="57770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332656"/>
            <a:ext cx="77269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sz="54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Thanks</a:t>
            </a:r>
            <a:r>
              <a:rPr lang="pl-PL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for </a:t>
            </a:r>
            <a:r>
              <a:rPr lang="pl-PL" sz="54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watching</a:t>
            </a:r>
            <a:r>
              <a:rPr lang="pl-PL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pl-PL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Our</a:t>
            </a:r>
            <a:r>
              <a:rPr lang="pl-PL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pl-PL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presentation</a:t>
            </a:r>
            <a:endParaRPr lang="pl-PL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Uśmiechnięta buźka 2"/>
          <p:cNvSpPr/>
          <p:nvPr/>
        </p:nvSpPr>
        <p:spPr>
          <a:xfrm>
            <a:off x="2879812" y="2420888"/>
            <a:ext cx="3384376" cy="316835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59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Znalezione obrazy dla zapytania Bitwa rÃ³Å¼ Angl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4" descr="Znalezione obrazy dla zapytania Bitwa rÃ³Å¼ Angl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6" descr="Znalezione obrazy dla zapytania Bitwa rÃ³Å¼ Angl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8" descr="Znalezione obrazy dla zapytania Bitwa rÃ³Å¼ Angl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10" descr="Znalezione obrazy dla zapytania Bitwa rÃ³Å¼ Angli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8" name="AutoShape 12" descr="Znalezione obrazy dla zapytania Bitwa rÃ³Å¼ Anglia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AutoShape 14" descr="Znalezione obrazy dla zapytania Bitwa rÃ³Å¼ Anglia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AutoShape 16" descr="Znalezione obrazy dla zapytania Bitwa rÃ³Å¼ Anglia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AutoShape 18" descr="Znalezione obrazy dla zapytania Bitwa rÃ³Å¼ Anglia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" name="AutoShape 20" descr="Znalezione obrazy dla zapytania Bitwa rÃ³Å¼ Anglia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3" name="AutoShape 22" descr="Znalezione obrazy dla zapytania Bitwa rÃ³Å¼ Anglia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4" name="AutoShape 24" descr="Znalezione obrazy dla zapytania Bitwa rÃ³Å¼ Anglia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" name="AutoShape 26" descr="Znalezione obrazy dla zapytania Bitwa rÃ³Å¼ Anglia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6" name="AutoShape 28" descr="Znalezione obrazy dla zapytania Bitwa rÃ³Å¼ Anglia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7" name="AutoShape 30" descr="Znalezione obrazy dla zapytania Bitwa rÃ³Å¼ Anglia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8" name="AutoShape 32" descr="Znalezione obrazy dla zapytania Bitwa rÃ³Å¼ Anglia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9" name="AutoShape 34" descr="Znalezione obrazy dla zapytania Bitwa rÃ³Å¼ Anglia"/>
          <p:cNvSpPr>
            <a:spLocks noChangeAspect="1" noChangeArrowheads="1"/>
          </p:cNvSpPr>
          <p:nvPr/>
        </p:nvSpPr>
        <p:spPr bwMode="auto">
          <a:xfrm>
            <a:off x="2593975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" name="AutoShape 36" descr="Znalezione obrazy dla zapytania Bitwa rÃ³Å¼ Anglia"/>
          <p:cNvSpPr>
            <a:spLocks noChangeAspect="1" noChangeArrowheads="1"/>
          </p:cNvSpPr>
          <p:nvPr/>
        </p:nvSpPr>
        <p:spPr bwMode="auto">
          <a:xfrm>
            <a:off x="2746375" y="244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1" name="AutoShape 38" descr="Znalezione obrazy dla zapytania Bitwa rÃ³Å¼ Anglia"/>
          <p:cNvSpPr>
            <a:spLocks noChangeAspect="1" noChangeArrowheads="1"/>
          </p:cNvSpPr>
          <p:nvPr/>
        </p:nvSpPr>
        <p:spPr bwMode="auto">
          <a:xfrm>
            <a:off x="2898775" y="259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2" name="AutoShape 40" descr="Znalezione obrazy dla zapytania Bitwa rÃ³Å¼ Anglia"/>
          <p:cNvSpPr>
            <a:spLocks noChangeAspect="1" noChangeArrowheads="1"/>
          </p:cNvSpPr>
          <p:nvPr/>
        </p:nvSpPr>
        <p:spPr bwMode="auto">
          <a:xfrm>
            <a:off x="3051175" y="2751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" name="AutoShape 42" descr="Znalezione obrazy dla zapytania Bitwa rÃ³Å¼ Anglia"/>
          <p:cNvSpPr>
            <a:spLocks noChangeAspect="1" noChangeArrowheads="1"/>
          </p:cNvSpPr>
          <p:nvPr/>
        </p:nvSpPr>
        <p:spPr bwMode="auto">
          <a:xfrm>
            <a:off x="3203575" y="2903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" name="AutoShape 44" descr="Znalezione obrazy dla zapytania Bitwa rÃ³Å¼ Anglia"/>
          <p:cNvSpPr>
            <a:spLocks noChangeAspect="1" noChangeArrowheads="1"/>
          </p:cNvSpPr>
          <p:nvPr/>
        </p:nvSpPr>
        <p:spPr bwMode="auto">
          <a:xfrm>
            <a:off x="3355975" y="3055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5" name="AutoShape 46" descr="Znalezione obrazy dla zapytania Bitwa rÃ³Å¼ Anglia"/>
          <p:cNvSpPr>
            <a:spLocks noChangeAspect="1" noChangeArrowheads="1"/>
          </p:cNvSpPr>
          <p:nvPr/>
        </p:nvSpPr>
        <p:spPr bwMode="auto">
          <a:xfrm>
            <a:off x="3508375" y="3208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6" name="AutoShape 48" descr="Znalezione obrazy dla zapytania Bitwa rÃ³Å¼ Anglia"/>
          <p:cNvSpPr>
            <a:spLocks noChangeAspect="1" noChangeArrowheads="1"/>
          </p:cNvSpPr>
          <p:nvPr/>
        </p:nvSpPr>
        <p:spPr bwMode="auto">
          <a:xfrm>
            <a:off x="3660775" y="3360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7" name="AutoShape 50" descr="Znalezione obrazy dla zapytania Bitwa rÃ³Å¼ Anglia"/>
          <p:cNvSpPr>
            <a:spLocks noChangeAspect="1" noChangeArrowheads="1"/>
          </p:cNvSpPr>
          <p:nvPr/>
        </p:nvSpPr>
        <p:spPr bwMode="auto">
          <a:xfrm>
            <a:off x="3813175" y="3513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8" name="AutoShape 52" descr="Znalezione obrazy dla zapytania Bitwa rÃ³Å¼ Anglia"/>
          <p:cNvSpPr>
            <a:spLocks noChangeAspect="1" noChangeArrowheads="1"/>
          </p:cNvSpPr>
          <p:nvPr/>
        </p:nvSpPr>
        <p:spPr bwMode="auto">
          <a:xfrm>
            <a:off x="3965575" y="3665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9" name="AutoShape 54" descr="Znalezione obrazy dla zapytania Bitwa rÃ³Å¼ Anglia"/>
          <p:cNvSpPr>
            <a:spLocks noChangeAspect="1" noChangeArrowheads="1"/>
          </p:cNvSpPr>
          <p:nvPr/>
        </p:nvSpPr>
        <p:spPr bwMode="auto">
          <a:xfrm>
            <a:off x="4117975" y="381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" name="AutoShape 56" descr="Znalezione obrazy dla zapytania Bitwa rÃ³Å¼ Anglia"/>
          <p:cNvSpPr>
            <a:spLocks noChangeAspect="1" noChangeArrowheads="1"/>
          </p:cNvSpPr>
          <p:nvPr/>
        </p:nvSpPr>
        <p:spPr bwMode="auto">
          <a:xfrm>
            <a:off x="4270375" y="397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1" name="AutoShape 58" descr="Znalezione obrazy dla zapytania Bitwa rÃ³Å¼ Anglia"/>
          <p:cNvSpPr>
            <a:spLocks noChangeAspect="1" noChangeArrowheads="1"/>
          </p:cNvSpPr>
          <p:nvPr/>
        </p:nvSpPr>
        <p:spPr bwMode="auto">
          <a:xfrm>
            <a:off x="4422775" y="412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2" name="AutoShape 60" descr="Znalezione obrazy dla zapytania Bitwa rÃ³Å¼ Anglia"/>
          <p:cNvSpPr>
            <a:spLocks noChangeAspect="1" noChangeArrowheads="1"/>
          </p:cNvSpPr>
          <p:nvPr/>
        </p:nvSpPr>
        <p:spPr bwMode="auto">
          <a:xfrm>
            <a:off x="4575175" y="427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4" name="AutoShape 63" descr="Znalezione obrazy dla zapytania Bitwa rÃ³Å¼ Anglia"/>
          <p:cNvSpPr>
            <a:spLocks noChangeAspect="1" noChangeArrowheads="1"/>
          </p:cNvSpPr>
          <p:nvPr/>
        </p:nvSpPr>
        <p:spPr bwMode="auto">
          <a:xfrm>
            <a:off x="4727575" y="442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6" name="AutoShape 65" descr="Znalezione obrazy dla zapytania Bitwa rÃ³Å¼ Anglia"/>
          <p:cNvSpPr>
            <a:spLocks noChangeAspect="1" noChangeArrowheads="1"/>
          </p:cNvSpPr>
          <p:nvPr/>
        </p:nvSpPr>
        <p:spPr bwMode="auto">
          <a:xfrm>
            <a:off x="4879975" y="457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7" name="AutoShape 67" descr="Znalezione obrazy dla zapytania Bitwa rÃ³Å¼ Anglia"/>
          <p:cNvSpPr>
            <a:spLocks noChangeAspect="1" noChangeArrowheads="1"/>
          </p:cNvSpPr>
          <p:nvPr/>
        </p:nvSpPr>
        <p:spPr bwMode="auto">
          <a:xfrm>
            <a:off x="5032375" y="473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8" name="AutoShape 69" descr="Znalezione obrazy dla zapytania Bitwa rÃ³Å¼ Anglia"/>
          <p:cNvSpPr>
            <a:spLocks noChangeAspect="1" noChangeArrowheads="1"/>
          </p:cNvSpPr>
          <p:nvPr/>
        </p:nvSpPr>
        <p:spPr bwMode="auto">
          <a:xfrm>
            <a:off x="5184775" y="488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9" name="AutoShape 71" descr="Znalezione obrazy dla zapytania Bitwa rÃ³Å¼ Anglia"/>
          <p:cNvSpPr>
            <a:spLocks noChangeAspect="1" noChangeArrowheads="1"/>
          </p:cNvSpPr>
          <p:nvPr/>
        </p:nvSpPr>
        <p:spPr bwMode="auto">
          <a:xfrm>
            <a:off x="5337175" y="503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0" name="AutoShape 73" descr="Znalezione obrazy dla zapytania Bitwa rÃ³Å¼ Anglia"/>
          <p:cNvSpPr>
            <a:spLocks noChangeAspect="1" noChangeArrowheads="1"/>
          </p:cNvSpPr>
          <p:nvPr/>
        </p:nvSpPr>
        <p:spPr bwMode="auto">
          <a:xfrm>
            <a:off x="5489575" y="518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1" name="AutoShape 75" descr="Znalezione obrazy dla zapytania Bitwa rÃ³Å¼ Anglia"/>
          <p:cNvSpPr>
            <a:spLocks noChangeAspect="1" noChangeArrowheads="1"/>
          </p:cNvSpPr>
          <p:nvPr/>
        </p:nvSpPr>
        <p:spPr bwMode="auto">
          <a:xfrm>
            <a:off x="5641975" y="534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2" name="AutoShape 77" descr="Znalezione obrazy dla zapytania Bitwa rÃ³Å¼ Anglia"/>
          <p:cNvSpPr>
            <a:spLocks noChangeAspect="1" noChangeArrowheads="1"/>
          </p:cNvSpPr>
          <p:nvPr/>
        </p:nvSpPr>
        <p:spPr bwMode="auto">
          <a:xfrm>
            <a:off x="5794375" y="549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3" name="AutoShape 79" descr="Znalezione obrazy dla zapytania Bitwa rÃ³Å¼ Anglia"/>
          <p:cNvSpPr>
            <a:spLocks noChangeAspect="1" noChangeArrowheads="1"/>
          </p:cNvSpPr>
          <p:nvPr/>
        </p:nvSpPr>
        <p:spPr bwMode="auto">
          <a:xfrm>
            <a:off x="5946775" y="564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4" name="AutoShape 81" descr="Znalezione obrazy dla zapytania Bitwa rÃ³Å¼ Anglia"/>
          <p:cNvSpPr>
            <a:spLocks noChangeAspect="1" noChangeArrowheads="1"/>
          </p:cNvSpPr>
          <p:nvPr/>
        </p:nvSpPr>
        <p:spPr bwMode="auto">
          <a:xfrm>
            <a:off x="6099175" y="579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5" name="AutoShape 83" descr="Znalezione obrazy dla zapytania Bitwa rÃ³Å¼ Anglia"/>
          <p:cNvSpPr>
            <a:spLocks noChangeAspect="1" noChangeArrowheads="1"/>
          </p:cNvSpPr>
          <p:nvPr/>
        </p:nvSpPr>
        <p:spPr bwMode="auto">
          <a:xfrm>
            <a:off x="6251575" y="595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6" name="AutoShape 85" descr="Znalezione obrazy dla zapytania Bitwa rÃ³Å¼ Anglia"/>
          <p:cNvSpPr>
            <a:spLocks noChangeAspect="1" noChangeArrowheads="1"/>
          </p:cNvSpPr>
          <p:nvPr/>
        </p:nvSpPr>
        <p:spPr bwMode="auto">
          <a:xfrm>
            <a:off x="6403975" y="610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1379539"/>
            <a:ext cx="3758859" cy="380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727575" y="1531935"/>
            <a:ext cx="4003044" cy="365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pole tekstowe 32"/>
          <p:cNvSpPr txBox="1"/>
          <p:nvPr/>
        </p:nvSpPr>
        <p:spPr>
          <a:xfrm>
            <a:off x="801480" y="521483"/>
            <a:ext cx="3943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The House of </a:t>
            </a:r>
            <a:r>
              <a:rPr lang="pl-PL" sz="2800" dirty="0" err="1"/>
              <a:t>Lancasters</a:t>
            </a:r>
            <a:endParaRPr lang="pl-PL" sz="2800" dirty="0"/>
          </a:p>
          <a:p>
            <a:r>
              <a:rPr lang="pl-PL" sz="2800" dirty="0"/>
              <a:t>Ród Lancasterów</a:t>
            </a:r>
          </a:p>
        </p:txBody>
      </p:sp>
      <p:sp>
        <p:nvSpPr>
          <p:cNvPr id="35" name="pole tekstowe 34"/>
          <p:cNvSpPr txBox="1"/>
          <p:nvPr/>
        </p:nvSpPr>
        <p:spPr>
          <a:xfrm>
            <a:off x="5260974" y="5489018"/>
            <a:ext cx="30554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The House of York</a:t>
            </a:r>
          </a:p>
          <a:p>
            <a:r>
              <a:rPr lang="pl-PL" sz="2800" dirty="0"/>
              <a:t>Ród  Yorków</a:t>
            </a:r>
          </a:p>
        </p:txBody>
      </p:sp>
    </p:spTree>
    <p:extLst>
      <p:ext uri="{BB962C8B-B14F-4D97-AF65-F5344CB8AC3E}">
        <p14:creationId xmlns:p14="http://schemas.microsoft.com/office/powerpoint/2010/main" val="325196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44008" y="527769"/>
            <a:ext cx="4175413" cy="5909310"/>
          </a:xfrm>
          <a:prstGeom prst="rect">
            <a:avLst/>
          </a:prstGeom>
          <a:blipFill>
            <a:blip r:embed="rId4">
              <a:alphaModFix amt="20000"/>
            </a:blip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pl-P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Król Henryk VI, prawdopodobnie po swoim francuskim dziadku, odziedziczył chorobę umysłową, dlatego też ród Yorków oczekiwał na pewne przejęcie tronu. Niespodziewanie królowa –Małgorzata Andegaweńska – urodziła syna, ale było niemal oczywiste, że nie jest to dziecko Henryka VI (głośne były plotki o romansie królowej). Yorkowie wszczęli bunt, który zapoczątkował wojnę domową.</a:t>
            </a:r>
          </a:p>
          <a:p>
            <a:pPr algn="just"/>
            <a:r>
              <a:rPr lang="pl-P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Zaczęło się w 1455 roku, kiedy Richard z rodziny Yorków zebrał swoje wojska wokół Londynu, a 22 maja doprowadził do bitwy pod St. Albans. </a:t>
            </a:r>
          </a:p>
          <a:p>
            <a:pPr algn="just"/>
            <a:endParaRPr lang="pl-PL" dirty="0">
              <a:latin typeface="Comic Sans MS" panose="030F0702030302020204" pitchFamily="66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3527" y="527769"/>
            <a:ext cx="417541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King Henry VI, probably after his French grandfather,</a:t>
            </a:r>
            <a:r>
              <a:rPr lang="pl-P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inherited mental illness, which is why the York family was waiting for a certain takeover of the throne. Unexpectedly, the queen – </a:t>
            </a:r>
            <a:r>
              <a:rPr lang="pl-P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Margaret of </a:t>
            </a:r>
            <a:r>
              <a:rPr lang="pl-P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Anjou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- gave birth to a son, but it was almost </a:t>
            </a:r>
            <a:r>
              <a:rPr lang="pl-P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certain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that </a:t>
            </a:r>
            <a:r>
              <a:rPr lang="pl-P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it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was not a child of Henry VI (rumors about the queen's affair were loud). The Yorkers initiated a rebellion, which started a civil war. </a:t>
            </a:r>
            <a:endParaRPr lang="pl-PL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l-P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It</a:t>
            </a:r>
            <a:r>
              <a:rPr lang="pl-P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l-P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started</a:t>
            </a:r>
            <a:r>
              <a:rPr lang="pl-P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in 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1455, when </a:t>
            </a:r>
            <a:r>
              <a:rPr lang="pl-P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Richard </a:t>
            </a:r>
            <a:r>
              <a:rPr lang="pl-P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from</a:t>
            </a:r>
            <a:r>
              <a:rPr lang="pl-P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l-P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the</a:t>
            </a:r>
            <a:r>
              <a:rPr lang="pl-P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York </a:t>
            </a:r>
            <a:r>
              <a:rPr lang="pl-P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family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gathered the</a:t>
            </a:r>
            <a:r>
              <a:rPr lang="pl-P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troops around London and on May 22</a:t>
            </a:r>
            <a:r>
              <a:rPr lang="pl-P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nd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, led t</a:t>
            </a:r>
            <a:r>
              <a:rPr lang="pl-P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hem t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o the battle of St. Albans.</a:t>
            </a:r>
            <a:r>
              <a:rPr lang="pl-P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l-PL" dirty="0">
                <a:solidFill>
                  <a:schemeClr val="bg1"/>
                </a:solidFill>
                <a:latin typeface="Comic Sans MS" panose="030F0702030302020204" pitchFamily="66" charset="0"/>
              </a:rPr>
              <a:t> </a:t>
            </a:r>
          </a:p>
          <a:p>
            <a:endParaRPr lang="pl-PL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0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01" y="548680"/>
            <a:ext cx="3487638" cy="445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1106414" y="5229200"/>
            <a:ext cx="226536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King Henry VI</a:t>
            </a:r>
          </a:p>
          <a:p>
            <a:r>
              <a:rPr lang="pl-PL" sz="2800" dirty="0"/>
              <a:t>Król Henryk VI</a:t>
            </a:r>
          </a:p>
        </p:txBody>
      </p:sp>
      <p:sp>
        <p:nvSpPr>
          <p:cNvPr id="3" name="Prostokąt 2"/>
          <p:cNvSpPr/>
          <p:nvPr/>
        </p:nvSpPr>
        <p:spPr>
          <a:xfrm>
            <a:off x="4638841" y="1124744"/>
            <a:ext cx="417620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>
                <a:latin typeface="+mj-lt"/>
              </a:rPr>
              <a:t>Margaret of </a:t>
            </a:r>
            <a:r>
              <a:rPr lang="pl-PL" sz="2800" dirty="0" err="1">
                <a:latin typeface="+mj-lt"/>
              </a:rPr>
              <a:t>Anjou</a:t>
            </a:r>
            <a:endParaRPr lang="pl-PL" sz="2800" dirty="0">
              <a:latin typeface="+mj-lt"/>
            </a:endParaRPr>
          </a:p>
          <a:p>
            <a:r>
              <a:rPr lang="pl-PL" sz="2800" dirty="0">
                <a:latin typeface="+mj-lt"/>
              </a:rPr>
              <a:t>Małgorzata Andegaweńska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099" y="2132856"/>
            <a:ext cx="3128169" cy="394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076056" y="680217"/>
            <a:ext cx="357498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Doradcą Yorków był Richard </a:t>
            </a:r>
            <a:r>
              <a:rPr lang="pl-P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Neville</a:t>
            </a:r>
            <a:r>
              <a:rPr lang="pl-P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, hrabia Warwick, nazywany „twórcą królów”, który doprowadził w roku 1460 do obalenia Henryka VI. Na jego miejsce osadzono na tronie przedstawiciela rodu Yorków Edwarda, który stał się Edwardem IV. </a:t>
            </a:r>
          </a:p>
          <a:p>
            <a:r>
              <a:rPr lang="pl-P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Warwick uznał jednak, że Yorkowie nie odwdzięczyli mu się tak, jak należy, za jego usługi, więc przeszedł na stronę Lancasterów, co spowodowało obalenie Edwarda IV i powrót na tron Henryka VI po bitwie pod Wakefield. </a:t>
            </a:r>
          </a:p>
        </p:txBody>
      </p:sp>
      <p:sp>
        <p:nvSpPr>
          <p:cNvPr id="3" name="Prostokąt 2"/>
          <p:cNvSpPr/>
          <p:nvPr/>
        </p:nvSpPr>
        <p:spPr>
          <a:xfrm>
            <a:off x="323528" y="680217"/>
            <a:ext cx="410445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The</a:t>
            </a:r>
            <a:r>
              <a:rPr lang="pl-P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counselor</a:t>
            </a:r>
            <a:r>
              <a:rPr lang="pl-P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of </a:t>
            </a:r>
            <a:r>
              <a:rPr lang="pl-P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the</a:t>
            </a:r>
            <a:r>
              <a:rPr lang="pl-P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l-P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Yorks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was Richard Neville, Earl of Warwick, nicknamed „</a:t>
            </a:r>
            <a:r>
              <a:rPr lang="pl-P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T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he </a:t>
            </a:r>
            <a:r>
              <a:rPr lang="pl-P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K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ing</a:t>
            </a:r>
            <a:r>
              <a:rPr lang="pl-P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maker</a:t>
            </a:r>
            <a:r>
              <a:rPr lang="pl-P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”. </a:t>
            </a:r>
          </a:p>
          <a:p>
            <a:r>
              <a:rPr lang="pl-P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n 1460 </a:t>
            </a:r>
            <a:r>
              <a:rPr lang="pl-P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he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l-P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helped</a:t>
            </a:r>
            <a:r>
              <a:rPr lang="pl-P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to 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overthrow Henry VI. </a:t>
            </a:r>
            <a:endParaRPr lang="pl-PL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l-P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Edward of York </a:t>
            </a:r>
            <a:r>
              <a:rPr lang="pl-P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became</a:t>
            </a:r>
            <a:r>
              <a:rPr lang="pl-P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l-P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the</a:t>
            </a:r>
            <a:r>
              <a:rPr lang="pl-P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l-P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next</a:t>
            </a:r>
            <a:r>
              <a:rPr lang="pl-P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king </a:t>
            </a:r>
            <a:r>
              <a:rPr lang="pl-P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taking</a:t>
            </a:r>
            <a:r>
              <a:rPr lang="pl-P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l-P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the</a:t>
            </a:r>
            <a:r>
              <a:rPr lang="pl-P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l-P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name</a:t>
            </a:r>
            <a:r>
              <a:rPr lang="pl-P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of 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Edward IV. </a:t>
            </a:r>
            <a:endParaRPr lang="pl-PL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Warwick, however, decided</a:t>
            </a:r>
            <a:r>
              <a:rPr lang="pl-P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that the Yorkers did not repay </a:t>
            </a:r>
            <a:r>
              <a:rPr lang="pl-P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him</a:t>
            </a:r>
            <a:r>
              <a:rPr lang="pl-P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as </a:t>
            </a:r>
            <a:r>
              <a:rPr lang="pl-P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well</a:t>
            </a:r>
            <a:r>
              <a:rPr lang="pl-P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as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they should, for</a:t>
            </a:r>
            <a:r>
              <a:rPr lang="pl-P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his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services, so he went to the Lancaster</a:t>
            </a:r>
            <a:r>
              <a:rPr lang="pl-P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s’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side</a:t>
            </a:r>
            <a:r>
              <a:rPr lang="pl-P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</a:p>
          <a:p>
            <a:r>
              <a:rPr lang="pl-P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This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resulted in the overthrow of Edward IV and</a:t>
            </a:r>
            <a:r>
              <a:rPr lang="pl-P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l-P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the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return </a:t>
            </a:r>
            <a:r>
              <a:rPr lang="pl-P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of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Henry VI's </a:t>
            </a:r>
            <a:r>
              <a:rPr lang="pl-P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on </a:t>
            </a:r>
            <a:r>
              <a:rPr lang="pl-P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the</a:t>
            </a:r>
            <a:r>
              <a:rPr lang="pl-P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throne </a:t>
            </a:r>
            <a:r>
              <a:rPr lang="pl-P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of </a:t>
            </a:r>
            <a:r>
              <a:rPr lang="pl-PL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England</a:t>
            </a:r>
            <a:r>
              <a:rPr lang="pl-PL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after the Battle of Wakefield. </a:t>
            </a:r>
            <a:endParaRPr lang="pl-PL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9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50" decel="500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50" decel="500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50" decel="500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50" decel="500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3024"/>
            <a:ext cx="3876350" cy="451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805761" y="4927781"/>
            <a:ext cx="319991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>
                <a:latin typeface="+mj-lt"/>
              </a:rPr>
              <a:t>Richard </a:t>
            </a:r>
            <a:r>
              <a:rPr lang="pl-PL" sz="2800" dirty="0" err="1">
                <a:latin typeface="+mj-lt"/>
              </a:rPr>
              <a:t>Neville</a:t>
            </a:r>
            <a:r>
              <a:rPr lang="pl-PL" sz="2800" dirty="0">
                <a:latin typeface="+mj-lt"/>
              </a:rPr>
              <a:t> </a:t>
            </a:r>
          </a:p>
          <a:p>
            <a:r>
              <a:rPr lang="pl-PL" sz="2800" dirty="0">
                <a:latin typeface="+mj-lt"/>
              </a:rPr>
              <a:t>The Earl of Warwick,</a:t>
            </a:r>
          </a:p>
          <a:p>
            <a:r>
              <a:rPr lang="pl-PL" sz="2800" dirty="0">
                <a:latin typeface="+mj-lt"/>
              </a:rPr>
              <a:t>The </a:t>
            </a:r>
            <a:r>
              <a:rPr lang="pl-PL" sz="2800" dirty="0" err="1">
                <a:latin typeface="+mj-lt"/>
              </a:rPr>
              <a:t>Kingmaker</a:t>
            </a:r>
            <a:endParaRPr lang="pl-PL" sz="2800" dirty="0">
              <a:latin typeface="+mj-lt"/>
            </a:endParaRPr>
          </a:p>
        </p:txBody>
      </p:sp>
      <p:pic>
        <p:nvPicPr>
          <p:cNvPr id="4" name="Obraz 3" descr="Obraz zawierający osoba, odzież, ściana, szata&#10;&#10;Opis wygenerowany automatycznie">
            <a:extLst>
              <a:ext uri="{FF2B5EF4-FFF2-40B4-BE49-F238E27FC236}">
                <a16:creationId xmlns:a16="http://schemas.microsoft.com/office/drawing/2014/main" id="{90911A87-84FE-475E-8A3A-665063298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19800" y="2171044"/>
            <a:ext cx="3528392" cy="393057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100E212-AFAD-4DCF-B55B-FC4A4757DFB5}"/>
              </a:ext>
            </a:extLst>
          </p:cNvPr>
          <p:cNvSpPr txBox="1"/>
          <p:nvPr/>
        </p:nvSpPr>
        <p:spPr>
          <a:xfrm>
            <a:off x="5572739" y="908720"/>
            <a:ext cx="30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King Edward IV</a:t>
            </a:r>
          </a:p>
          <a:p>
            <a:r>
              <a:rPr lang="pl-PL" sz="2400" dirty="0"/>
              <a:t>Król Edward IV</a:t>
            </a:r>
          </a:p>
        </p:txBody>
      </p:sp>
    </p:spTree>
    <p:extLst>
      <p:ext uri="{BB962C8B-B14F-4D97-AF65-F5344CB8AC3E}">
        <p14:creationId xmlns:p14="http://schemas.microsoft.com/office/powerpoint/2010/main" val="6208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88B54B71-EA32-4884-B9DE-8022D3AC02C8}"/>
              </a:ext>
            </a:extLst>
          </p:cNvPr>
          <p:cNvSpPr txBox="1"/>
          <p:nvPr/>
        </p:nvSpPr>
        <p:spPr>
          <a:xfrm>
            <a:off x="1691680" y="5877272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Warwick </a:t>
            </a:r>
            <a:r>
              <a:rPr lang="pl-PL" sz="2000" b="1" dirty="0" err="1"/>
              <a:t>Castle</a:t>
            </a:r>
            <a:r>
              <a:rPr lang="pl-PL" sz="2000" b="1" dirty="0"/>
              <a:t>                                   Zamek w Warwick</a:t>
            </a:r>
          </a:p>
        </p:txBody>
      </p:sp>
      <p:pic>
        <p:nvPicPr>
          <p:cNvPr id="7" name="Obraz 6" descr="Obraz zawierający drzewo, budynek, woda, niebo&#10;&#10;Opis wygenerowany automatycznie">
            <a:extLst>
              <a:ext uri="{FF2B5EF4-FFF2-40B4-BE49-F238E27FC236}">
                <a16:creationId xmlns:a16="http://schemas.microsoft.com/office/drawing/2014/main" id="{47FA82D9-95D6-49F4-9EE3-059BDAA89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5536" y="404664"/>
            <a:ext cx="842493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2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36" y="630046"/>
            <a:ext cx="8469327" cy="348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2943252" y="4437112"/>
            <a:ext cx="346447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/>
              <a:t>The Battle of </a:t>
            </a:r>
            <a:r>
              <a:rPr lang="pl-PL" sz="2800" dirty="0" err="1"/>
              <a:t>Wakfield</a:t>
            </a:r>
            <a:endParaRPr lang="pl-PL" sz="2800" dirty="0"/>
          </a:p>
          <a:p>
            <a:r>
              <a:rPr lang="pl-PL" sz="2800" dirty="0"/>
              <a:t>Bitwa pod Wakefield</a:t>
            </a:r>
          </a:p>
        </p:txBody>
      </p:sp>
    </p:spTree>
    <p:extLst>
      <p:ext uri="{BB962C8B-B14F-4D97-AF65-F5344CB8AC3E}">
        <p14:creationId xmlns:p14="http://schemas.microsoft.com/office/powerpoint/2010/main" val="237284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trzecha">
  <a:themeElements>
    <a:clrScheme name="Strzecha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rzech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</TotalTime>
  <Words>999</Words>
  <Application>Microsoft Office PowerPoint</Application>
  <PresentationFormat>Pokaz na ekranie (4:3)</PresentationFormat>
  <Paragraphs>127</Paragraphs>
  <Slides>25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0" baseType="lpstr">
      <vt:lpstr>Arial</vt:lpstr>
      <vt:lpstr>Calibri</vt:lpstr>
      <vt:lpstr>Comic Sans MS</vt:lpstr>
      <vt:lpstr>Tw Cen MT</vt:lpstr>
      <vt:lpstr>Strzecha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Kacper Pietrzak</dc:creator>
  <cp:lastModifiedBy>Małgorzata Stasińska</cp:lastModifiedBy>
  <cp:revision>66</cp:revision>
  <dcterms:created xsi:type="dcterms:W3CDTF">2019-03-09T15:44:42Z</dcterms:created>
  <dcterms:modified xsi:type="dcterms:W3CDTF">2019-05-14T05:17:33Z</dcterms:modified>
</cp:coreProperties>
</file>